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742" r:id="rId1"/>
  </p:sldMasterIdLst>
  <p:sldIdLst>
    <p:sldId id="256" r:id="rId2"/>
    <p:sldId id="268" r:id="rId3"/>
    <p:sldId id="269" r:id="rId4"/>
    <p:sldId id="270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71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lesh honnappa" initials="mh" lastIdx="1" clrIdx="0">
    <p:extLst>
      <p:ext uri="{19B8F6BF-5375-455C-9EA6-DF929625EA0E}">
        <p15:presenceInfo xmlns:p15="http://schemas.microsoft.com/office/powerpoint/2012/main" userId="5dc35eb77a92251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37BF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us\Downloads\Zomato_Restaurant_Analysis_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ownloads\zomato111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us\Downloads\Zomato_Restaurant_Analysis_exce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us\Downloads\Zomato_Restaurant_Analysis_exce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[Zomato_Restaurant_Analysis_excel.xlsx]Sheet1!PivotTable11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/>
              <a:t>Countries with lesser competition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tint val="98000"/>
                  <a:lumMod val="114000"/>
                </a:schemeClr>
              </a:gs>
              <a:gs pos="100000">
                <a:schemeClr val="accent1">
                  <a:shade val="90000"/>
                  <a:lumMod val="84000"/>
                </a:schemeClr>
              </a:gs>
            </a:gsLst>
            <a:lin ang="5400000" scaled="0"/>
          </a:gradFill>
          <a:ln w="28575" cap="rnd">
            <a:solidFill>
              <a:schemeClr val="accent1"/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668498679575685E-2"/>
          <c:y val="0.1888799552287857"/>
          <c:w val="0.75640990765946725"/>
          <c:h val="0.6114180545612906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Sheet1!$BS$22</c:f>
              <c:strCache>
                <c:ptCount val="1"/>
                <c:pt idx="0">
                  <c:v>Count of RestaurantID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Sheet1!$BR$23:$BR$27</c:f>
              <c:strCache>
                <c:ptCount val="4"/>
                <c:pt idx="0">
                  <c:v>Australia</c:v>
                </c:pt>
                <c:pt idx="1">
                  <c:v>Singapore</c:v>
                </c:pt>
                <c:pt idx="2">
                  <c:v>Sri Lanka</c:v>
                </c:pt>
                <c:pt idx="3">
                  <c:v>Canada</c:v>
                </c:pt>
              </c:strCache>
            </c:strRef>
          </c:cat>
          <c:val>
            <c:numRef>
              <c:f>Sheet1!$BS$23:$BS$27</c:f>
              <c:numCache>
                <c:formatCode>General</c:formatCode>
                <c:ptCount val="4"/>
                <c:pt idx="0">
                  <c:v>24</c:v>
                </c:pt>
                <c:pt idx="1">
                  <c:v>20</c:v>
                </c:pt>
                <c:pt idx="2">
                  <c:v>20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8B-4228-830E-7C27A2C913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7658752"/>
        <c:axId val="357666312"/>
      </c:barChart>
      <c:lineChart>
        <c:grouping val="standard"/>
        <c:varyColors val="0"/>
        <c:ser>
          <c:idx val="1"/>
          <c:order val="1"/>
          <c:tx>
            <c:strRef>
              <c:f>Sheet1!$BT$22</c:f>
              <c:strCache>
                <c:ptCount val="1"/>
                <c:pt idx="0">
                  <c:v>Average of Rating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Sheet1!$BR$23:$BR$27</c:f>
              <c:strCache>
                <c:ptCount val="4"/>
                <c:pt idx="0">
                  <c:v>Australia</c:v>
                </c:pt>
                <c:pt idx="1">
                  <c:v>Singapore</c:v>
                </c:pt>
                <c:pt idx="2">
                  <c:v>Sri Lanka</c:v>
                </c:pt>
                <c:pt idx="3">
                  <c:v>Canada</c:v>
                </c:pt>
              </c:strCache>
            </c:strRef>
          </c:cat>
          <c:val>
            <c:numRef>
              <c:f>Sheet1!$BT$23:$BT$27</c:f>
              <c:numCache>
                <c:formatCode>0.00</c:formatCode>
                <c:ptCount val="4"/>
                <c:pt idx="0">
                  <c:v>3.6583333333333328</c:v>
                </c:pt>
                <c:pt idx="1">
                  <c:v>3.5750000000000002</c:v>
                </c:pt>
                <c:pt idx="2">
                  <c:v>3.8699999999999997</c:v>
                </c:pt>
                <c:pt idx="3">
                  <c:v>3.5750000000000002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68B-4228-830E-7C27A2C913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8763000"/>
        <c:axId val="618767320"/>
      </c:lineChart>
      <c:catAx>
        <c:axId val="35765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7666312"/>
        <c:crosses val="autoZero"/>
        <c:auto val="1"/>
        <c:lblAlgn val="ctr"/>
        <c:lblOffset val="100"/>
        <c:noMultiLvlLbl val="0"/>
      </c:catAx>
      <c:valAx>
        <c:axId val="357666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7658752"/>
        <c:crosses val="autoZero"/>
        <c:crossBetween val="between"/>
      </c:valAx>
      <c:valAx>
        <c:axId val="618767320"/>
        <c:scaling>
          <c:orientation val="minMax"/>
        </c:scaling>
        <c:delete val="0"/>
        <c:axPos val="r"/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8763000"/>
        <c:crosses val="max"/>
        <c:crossBetween val="between"/>
      </c:valAx>
      <c:catAx>
        <c:axId val="618763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87673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[zomato1111.xlsx]new openings!PivotTable5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Expenditure of cuisines in suggested countries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lt1"/>
            </a:bgClr>
          </a:patt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rgbClr val="4472C4">
                <a:alpha val="70000"/>
              </a:srgb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lt1"/>
            </a:bgClr>
          </a:patt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rgbClr val="4472C4">
                <a:alpha val="70000"/>
              </a:srgb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lt1"/>
            </a:bgClr>
          </a:patt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rgbClr val="4472C4">
                <a:alpha val="70000"/>
              </a:srgb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'new openings'!$B$37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f>'new openings'!$A$38:$A$42</c:f>
              <c:strCache>
                <c:ptCount val="4"/>
                <c:pt idx="0">
                  <c:v>Australia</c:v>
                </c:pt>
                <c:pt idx="1">
                  <c:v>Canada</c:v>
                </c:pt>
                <c:pt idx="2">
                  <c:v>Singapore</c:v>
                </c:pt>
                <c:pt idx="3">
                  <c:v>Sri Lanka</c:v>
                </c:pt>
              </c:strCache>
            </c:strRef>
          </c:cat>
          <c:val>
            <c:numRef>
              <c:f>'new openings'!$B$38:$B$42</c:f>
              <c:numCache>
                <c:formatCode>General</c:formatCode>
                <c:ptCount val="4"/>
                <c:pt idx="0">
                  <c:v>32281.300000000003</c:v>
                </c:pt>
                <c:pt idx="1">
                  <c:v>8992.9000000000015</c:v>
                </c:pt>
                <c:pt idx="2">
                  <c:v>194220.25</c:v>
                </c:pt>
                <c:pt idx="3">
                  <c:v>12350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DA-4AAD-88BC-24AC3B0EA0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1248874367"/>
        <c:axId val="1248872287"/>
      </c:barChart>
      <c:catAx>
        <c:axId val="12488743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8872287"/>
        <c:crosses val="autoZero"/>
        <c:auto val="1"/>
        <c:lblAlgn val="ctr"/>
        <c:lblOffset val="100"/>
        <c:noMultiLvlLbl val="0"/>
      </c:catAx>
      <c:valAx>
        <c:axId val="12488722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88743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[Zomato_Restaurant_Analysis_excel.xlsx]Sheet1!PivotTable3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Has_Table_booking</a:t>
            </a:r>
          </a:p>
        </c:rich>
      </c:tx>
      <c:layout>
        <c:manualLayout>
          <c:xMode val="edge"/>
          <c:yMode val="edge"/>
          <c:x val="0.16485374895148416"/>
          <c:y val="4.115226337448559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6.6208674673241596E-2"/>
              <c:y val="-8.583449305777785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605B7627-05E4-4401-B84D-598881AAB248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6835016835016817E-2"/>
              <c:y val="9.4514441360114956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78B758AC-2107-490F-A983-32A4B1851EC9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6.6208674673241596E-2"/>
              <c:y val="-8.583449305777785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605B7627-05E4-4401-B84D-598881AAB248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6835016835016817E-2"/>
              <c:y val="9.4514441360114956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78B758AC-2107-490F-A983-32A4B1851EC9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6.6208674673241596E-2"/>
              <c:y val="-8.583449305777785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605B7627-05E4-4401-B84D-598881AAB248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6835016835016817E-2"/>
              <c:y val="9.4514441360114956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78B758AC-2107-490F-A983-32A4B1851EC9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10533683289588801"/>
          <c:y val="0.30803108144201086"/>
          <c:w val="0.45371762241840979"/>
          <c:h val="0.56605385255912533"/>
        </c:manualLayout>
      </c:layout>
      <c:pieChart>
        <c:varyColors val="1"/>
        <c:ser>
          <c:idx val="0"/>
          <c:order val="0"/>
          <c:tx>
            <c:strRef>
              <c:f>Sheet1!$R$5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39C-4413-9E34-E614A09CE6E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39C-4413-9E34-E614A09CE6EE}"/>
              </c:ext>
            </c:extLst>
          </c:dPt>
          <c:dLbls>
            <c:dLbl>
              <c:idx val="0"/>
              <c:layout>
                <c:manualLayout>
                  <c:x val="7.018050266041112E-2"/>
                  <c:y val="-8.5834404423246122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2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05B7627-05E4-4401-B84D-598881AAB248}" type="VALUE">
                      <a:rPr lang="en-US" sz="1200"/>
                      <a:pPr>
                        <a:defRPr sz="1200"/>
                      </a:pPr>
                      <a:t>[VALUE]</a:t>
                    </a:fld>
                    <a:endParaRPr lang="en-US"/>
                  </a:p>
                </c:rich>
              </c:tx>
              <c:spPr>
                <a:pattFill prst="pct75">
                  <a:fgClr>
                    <a:srgbClr val="000000">
                      <a:lumMod val="75000"/>
                      <a:lumOff val="25000"/>
                    </a:srgbClr>
                  </a:fgClr>
                  <a:bgClr>
                    <a:srgbClr val="000000">
                      <a:lumMod val="65000"/>
                      <a:lumOff val="35000"/>
                    </a:srgb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39C-4413-9E34-E614A09CE6EE}"/>
                </c:ext>
              </c:extLst>
            </c:dLbl>
            <c:dLbl>
              <c:idx val="1"/>
              <c:layout>
                <c:manualLayout>
                  <c:x val="-5.4655547584364153E-2"/>
                  <c:y val="2.3599004241719075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2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8B758AC-2107-490F-A983-32A4B1851EC9}" type="VALUE">
                      <a:rPr lang="en-US" sz="1200"/>
                      <a:pPr>
                        <a:defRPr sz="1200"/>
                      </a:pPr>
                      <a:t>[VALUE]</a:t>
                    </a:fld>
                    <a:endParaRPr lang="en-US"/>
                  </a:p>
                </c:rich>
              </c:tx>
              <c:spPr>
                <a:pattFill prst="pct75">
                  <a:fgClr>
                    <a:srgbClr val="000000">
                      <a:lumMod val="75000"/>
                      <a:lumOff val="25000"/>
                    </a:srgbClr>
                  </a:fgClr>
                  <a:bgClr>
                    <a:srgbClr val="000000">
                      <a:lumMod val="65000"/>
                      <a:lumOff val="35000"/>
                    </a:srgb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A39C-4413-9E34-E614A09CE6EE}"/>
                </c:ext>
              </c:extLst>
            </c:dLbl>
            <c:spPr>
              <a:pattFill prst="pct75">
                <a:fgClr>
                  <a:srgbClr val="000000">
                    <a:lumMod val="75000"/>
                    <a:lumOff val="25000"/>
                  </a:srgbClr>
                </a:fgClr>
                <a:bgClr>
                  <a:srgbClr val="000000">
                    <a:lumMod val="65000"/>
                    <a:lumOff val="35000"/>
                  </a:srgb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Sheet1!$Q$6:$Q$8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Sheet1!$R$6:$R$8</c:f>
              <c:numCache>
                <c:formatCode>General</c:formatCode>
                <c:ptCount val="2"/>
                <c:pt idx="0">
                  <c:v>8393</c:v>
                </c:pt>
                <c:pt idx="1">
                  <c:v>1158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39C-4413-9E34-E614A09CE6E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678270066605665"/>
          <c:y val="0.3993104414514842"/>
          <c:w val="0.22163663176123602"/>
          <c:h val="0.3223728978322154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[Zomato_Restaurant_Analysis_excel.xlsx]Sheet1!PivotTable2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Online Delivery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0.1545845157680163"/>
              <c:y val="-3.7228273286308055E-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F7A704C8-F4C3-4536-A427-03596F58426F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0.10381709900475637"/>
              <c:y val="-1.663808811492991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6EE6359D-04B9-4C1B-98C4-E2CE9D21CBB1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0.1545845157680163"/>
              <c:y val="-3.7228273286308055E-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F7A704C8-F4C3-4536-A427-03596F58426F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0.10381709900475637"/>
              <c:y val="-1.663808811492991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6EE6359D-04B9-4C1B-98C4-E2CE9D21CBB1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0.1545845157680163"/>
              <c:y val="-3.7228273286308055E-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F7A704C8-F4C3-4536-A427-03596F58426F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0.10381709900475637"/>
              <c:y val="-1.663808811492991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6EE6359D-04B9-4C1B-98C4-E2CE9D21CBB1}" type="VALUE">
                  <a:rPr lang="en-US" sz="800"/>
                  <a:pPr>
                    <a:defRPr sz="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pattFill prst="pct75">
              <a:fgClr>
                <a:srgbClr val="000000">
                  <a:lumMod val="75000"/>
                  <a:lumOff val="25000"/>
                </a:srgbClr>
              </a:fgClr>
              <a:bgClr>
                <a:srgbClr val="000000">
                  <a:lumMod val="65000"/>
                  <a:lumOff val="35000"/>
                </a:srgb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  <c15:dlblFieldTable/>
              <c15:showDataLabelsRange val="0"/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14085537384749983"/>
          <c:y val="0.31667962800946176"/>
          <c:w val="0.46095430378894947"/>
          <c:h val="0.55485240270892067"/>
        </c:manualLayout>
      </c:layout>
      <c:pieChart>
        <c:varyColors val="1"/>
        <c:ser>
          <c:idx val="0"/>
          <c:order val="0"/>
          <c:tx>
            <c:strRef>
              <c:f>Sheet1!$R$13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386-49E8-BCE4-755BC647E8D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386-49E8-BCE4-755BC647E8DC}"/>
              </c:ext>
            </c:extLst>
          </c:dPt>
          <c:dLbls>
            <c:dLbl>
              <c:idx val="0"/>
              <c:layout>
                <c:manualLayout>
                  <c:x val="-8.9450764239083699E-3"/>
                  <c:y val="2.279824528349585E-2"/>
                </c:manualLayout>
              </c:layout>
              <c:spPr>
                <a:pattFill prst="pct75">
                  <a:fgClr>
                    <a:prstClr val="black">
                      <a:lumMod val="75000"/>
                      <a:lumOff val="25000"/>
                    </a:prstClr>
                  </a:fgClr>
                  <a:bgClr>
                    <a:prstClr val="black">
                      <a:lumMod val="65000"/>
                      <a:lumOff val="35000"/>
                    </a:prst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386-49E8-BCE4-755BC647E8DC}"/>
                </c:ext>
              </c:extLst>
            </c:dLbl>
            <c:dLbl>
              <c:idx val="1"/>
              <c:layout>
                <c:manualLayout>
                  <c:x val="1.2956647511825183E-2"/>
                  <c:y val="-5.5784320786674689E-2"/>
                </c:manualLayout>
              </c:layout>
              <c:spPr>
                <a:pattFill prst="pct75">
                  <a:fgClr>
                    <a:prstClr val="black">
                      <a:lumMod val="75000"/>
                      <a:lumOff val="25000"/>
                    </a:prstClr>
                  </a:fgClr>
                  <a:bgClr>
                    <a:prstClr val="black">
                      <a:lumMod val="65000"/>
                      <a:lumOff val="35000"/>
                    </a:prst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386-49E8-BCE4-755BC647E8DC}"/>
                </c:ext>
              </c:extLst>
            </c:dLbl>
            <c:spPr>
              <a:pattFill prst="pct75">
                <a:fgClr>
                  <a:prstClr val="black">
                    <a:lumMod val="75000"/>
                    <a:lumOff val="25000"/>
                  </a:prstClr>
                </a:fgClr>
                <a:bgClr>
                  <a:prstClr val="black">
                    <a:lumMod val="65000"/>
                    <a:lumOff val="35000"/>
                  </a:prst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Sheet1!$Q$14:$Q$16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Sheet1!$R$14:$R$16</c:f>
              <c:numCache>
                <c:formatCode>General</c:formatCode>
                <c:ptCount val="2"/>
                <c:pt idx="0">
                  <c:v>7100</c:v>
                </c:pt>
                <c:pt idx="1">
                  <c:v>2451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386-49E8-BCE4-755BC647E8D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372401391657867"/>
          <c:y val="0.42468642098028114"/>
          <c:w val="0.27514570294097851"/>
          <c:h val="0.26560141189247893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[zomato1111.xlsx]Price range!PivotTable7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Restaurants</a:t>
            </a:r>
            <a:r>
              <a:rPr lang="en-US" baseline="0"/>
              <a:t> based on Price Range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8025371828521428E-2"/>
          <c:y val="0.27717373869932921"/>
          <c:w val="0.76112270341207344"/>
          <c:h val="0.537743875765529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'Price range'!$B$3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'Price range'!$A$4:$A$8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strCache>
            </c:strRef>
          </c:cat>
          <c:val>
            <c:numRef>
              <c:f>'Price range'!$B$4:$B$8</c:f>
              <c:numCache>
                <c:formatCode>General</c:formatCode>
                <c:ptCount val="4"/>
                <c:pt idx="0">
                  <c:v>4444</c:v>
                </c:pt>
                <c:pt idx="1">
                  <c:v>3113</c:v>
                </c:pt>
                <c:pt idx="2">
                  <c:v>1408</c:v>
                </c:pt>
                <c:pt idx="3">
                  <c:v>586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E1-44DE-961F-56E58C7027E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58039663"/>
        <c:axId val="1258042159"/>
      </c:barChart>
      <c:catAx>
        <c:axId val="12580396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042159"/>
        <c:crosses val="autoZero"/>
        <c:auto val="1"/>
        <c:lblAlgn val="ctr"/>
        <c:lblOffset val="100"/>
        <c:noMultiLvlLbl val="0"/>
      </c:catAx>
      <c:valAx>
        <c:axId val="12580421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0396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16000">
          <a:schemeClr val="accent4">
            <a:lumMod val="0"/>
            <a:lumOff val="100000"/>
          </a:schemeClr>
        </a:gs>
        <a:gs pos="100000">
          <a:schemeClr val="accent4">
            <a:lumMod val="100000"/>
          </a:schemeClr>
        </a:gs>
        <a:gs pos="0">
          <a:schemeClr val="accent4">
            <a:lumMod val="100000"/>
          </a:schemeClr>
        </a:gs>
      </a:gsLst>
      <a:path path="circle">
        <a:fillToRect l="50000" t="-80000" r="50000" b="180000"/>
      </a:path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4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900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0CF03-4A24-1A0A-FC0D-DDA34E959D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024293-2206-B531-DA91-E7F18D05D4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78601-78CB-5561-1A81-086110552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9/21/2024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A73DD-4C7F-FBF8-943D-2D121DB45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29C12-11E2-4C65-ED9F-ECDC8D3B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448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24AD4-BAE5-DC58-0F10-B7A657F61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351731-CD0B-CFFF-B499-4BCDFECDA0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B21F5-F10B-7018-D100-CDFDC571B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1DBFB-1769-B10A-2B3B-46AB186F0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4F918-78AC-DA40-451E-920F4512A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744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0ECA20-0BD9-4127-8E1D-0817D6FF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38D92E-B51B-6073-7166-B3C8328E1B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9A474-7499-6DAB-53BF-77A049FF0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B376B-24F8-CBE3-5BBF-3B701B688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C2D3B-ED39-2FA2-9290-C7ED4E581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137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92112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B0E4D-C1D9-62D7-BE4A-106D695BE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3CC43-846C-2EA5-7056-ABEF37AC4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D96CF-13E8-6A65-72CB-BB34EB272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EC992-899A-BD9A-CB59-A03419EE0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22235-9D36-29A8-A319-469F0C6E7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568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07C18-97D1-6FAE-A36E-92110B273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23C0F6-C72E-71E7-F1A2-5DAC5BA5C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F5D8A-5981-A01B-455E-1D5FE5000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EEF5E-F22C-B087-8140-417C94AE8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379D3-BD26-A77D-28BB-3A5D35EE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6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AEFAE-E296-2BE5-A1E1-8A82BCD26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6C321-4CD7-7918-5FE3-8FEC98ED0F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B2813-60D3-3742-80A6-B1B016163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3624E8-FB9B-FED3-F1C2-6B06AAED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8EA95-6EDD-CB2E-F297-AD5C7B06F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551BE-D315-E92A-19DB-A22A8F5E2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78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9B3E3-17BB-14D8-F781-72E06FA16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22AC03-A0BE-CA04-B99F-A2F371542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511E98-26C1-812C-1C4A-1A68F1EFB0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27620F-509D-BC48-E6E2-14E468A4AE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866297-3C4E-805C-94C5-722A9B6BBB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953ED8-56C2-A5F8-289A-E475FCED7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A303A2-D3BD-E839-9ED5-C27FAC81E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CFA62B-44A5-751F-444D-A27B591D3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116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FE664-8CC3-5681-A859-7A35904EC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031177-1D35-8E36-432C-0506E1CE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01051E-7733-8681-CA29-AF6D2BF54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92AA52-1400-ED71-7AA5-CC19FBC67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043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6D6EA8-EA0C-5B1B-B1B0-2A5B78BDB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9ABE9E-F3D2-547E-CE1A-134FF228B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D7E04-62F3-B857-8F8D-D57388143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043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D3128-9A5F-AC8B-3CE5-B135AD65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3B45D-09EC-A7B0-DAA5-1BA6FC39F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D0E7D-E89A-CE04-587E-0E6EDC07C7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04C0E6-1010-C74D-689F-1172B4FE8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974162-A7CF-37CB-CBD7-C244DEC57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7E8AE0-5925-E831-A122-773E91BDF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22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0251A-81AE-BEA0-CDFF-5597FA0CF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5A7A8-FB4E-92E0-51F4-A7E91929D9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D780D7-D712-83EF-E565-C640D9C7A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03ADF-9B14-DDDF-2E1E-E068BDF73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01387-C500-03F7-D11C-29956B5F8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26015-97C2-FD53-D041-53D2FFCC4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778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70000">
              <a:srgbClr val="A2B9E2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2C69E8-B1FD-44E5-13E8-FEAD01512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01E38-0FD9-B20D-3671-CF519041E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43F2F-D9B5-7DC4-5FA8-70AA86FF4C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9/21/2024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8C8C1-E20B-0E32-6DDC-AB5ED24CCB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91E4E-C919-2EAB-8C9F-6175139A7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509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3" r:id="rId1"/>
    <p:sldLayoutId id="2147484744" r:id="rId2"/>
    <p:sldLayoutId id="2147484745" r:id="rId3"/>
    <p:sldLayoutId id="2147484746" r:id="rId4"/>
    <p:sldLayoutId id="2147484747" r:id="rId5"/>
    <p:sldLayoutId id="2147484748" r:id="rId6"/>
    <p:sldLayoutId id="2147484749" r:id="rId7"/>
    <p:sldLayoutId id="2147484750" r:id="rId8"/>
    <p:sldLayoutId id="2147484751" r:id="rId9"/>
    <p:sldLayoutId id="2147484752" r:id="rId10"/>
    <p:sldLayoutId id="2147484753" r:id="rId11"/>
    <p:sldLayoutId id="2147484754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Clipboard_01.sv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wallpapersafari.com/australia-flag-wallpapers/" TargetMode="External"/><Relationship Id="rId7" Type="http://schemas.openxmlformats.org/officeDocument/2006/relationships/hyperlink" Target="https://publicdomainpictures.net/view-image.php?image=47721&amp;jazyk=es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hyperlink" Target="https://openclipart.org/detail/121669" TargetMode="External"/><Relationship Id="rId10" Type="http://schemas.openxmlformats.org/officeDocument/2006/relationships/chart" Target="../charts/chart1.xml"/><Relationship Id="rId4" Type="http://schemas.openxmlformats.org/officeDocument/2006/relationships/image" Target="../media/image6.png"/><Relationship Id="rId9" Type="http://schemas.openxmlformats.org/officeDocument/2006/relationships/hyperlink" Target="https://www.familysearch.org/wiki/en/Sri_Lanka_Genealogy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4CE47-D245-4B10-ABD3-FD5BFBD4AD9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" y="594804"/>
            <a:ext cx="12192000" cy="772357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                  Zomato Restaurant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0EEB6-B17D-44C8-A907-7C8BFBC2437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7785718" y="5195706"/>
            <a:ext cx="4406282" cy="441615"/>
          </a:xfrm>
          <a:solidFill>
            <a:schemeClr val="accent2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000" b="1" dirty="0">
                <a:solidFill>
                  <a:schemeClr val="bg1">
                    <a:lumMod val="95000"/>
                  </a:schemeClr>
                </a:solidFill>
              </a:rPr>
              <a:t>          </a:t>
            </a:r>
            <a:r>
              <a:rPr lang="en-IN" b="1" dirty="0">
                <a:solidFill>
                  <a:schemeClr val="bg1">
                    <a:lumMod val="95000"/>
                  </a:schemeClr>
                </a:solidFill>
              </a:rPr>
              <a:t>By Ekta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E799B7-D6EE-B21B-8BAE-785E0A43E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367161"/>
            <a:ext cx="7200900" cy="382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39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0BD5F5-E0A4-4902-B3EA-7EB6AE598D7A}"/>
              </a:ext>
            </a:extLst>
          </p:cNvPr>
          <p:cNvSpPr txBox="1"/>
          <p:nvPr/>
        </p:nvSpPr>
        <p:spPr>
          <a:xfrm>
            <a:off x="0" y="206873"/>
            <a:ext cx="12192000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Competitors</a:t>
            </a:r>
            <a:r>
              <a:rPr lang="en-IN" sz="3600" b="1" dirty="0">
                <a:solidFill>
                  <a:srgbClr val="C00000"/>
                </a:solidFill>
              </a:rPr>
              <a:t> </a:t>
            </a:r>
            <a:r>
              <a:rPr lang="en-IN" sz="36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Analysis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1490553-5919-472A-ADAD-ECB7CECA372A}"/>
              </a:ext>
            </a:extLst>
          </p:cNvPr>
          <p:cNvSpPr/>
          <p:nvPr/>
        </p:nvSpPr>
        <p:spPr>
          <a:xfrm>
            <a:off x="187910" y="4936566"/>
            <a:ext cx="8057322" cy="1828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2FDCC62-493B-46E2-852C-17F74B48E695}"/>
              </a:ext>
            </a:extLst>
          </p:cNvPr>
          <p:cNvSpPr/>
          <p:nvPr/>
        </p:nvSpPr>
        <p:spPr>
          <a:xfrm>
            <a:off x="3916790" y="2991802"/>
            <a:ext cx="8057322" cy="1828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AF511D1-5FC7-4F90-9758-1A400F48810A}"/>
              </a:ext>
            </a:extLst>
          </p:cNvPr>
          <p:cNvSpPr/>
          <p:nvPr/>
        </p:nvSpPr>
        <p:spPr>
          <a:xfrm>
            <a:off x="187910" y="1040699"/>
            <a:ext cx="8057322" cy="1828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98B34-6DE7-44A3-94C0-DDC4DAA641A1}"/>
              </a:ext>
            </a:extLst>
          </p:cNvPr>
          <p:cNvSpPr txBox="1"/>
          <p:nvPr/>
        </p:nvSpPr>
        <p:spPr>
          <a:xfrm>
            <a:off x="1818861" y="4959101"/>
            <a:ext cx="5552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Restaurants with high competition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0A2EE-5672-4B5A-AB24-172841931BFB}"/>
              </a:ext>
            </a:extLst>
          </p:cNvPr>
          <p:cNvSpPr txBox="1"/>
          <p:nvPr/>
        </p:nvSpPr>
        <p:spPr>
          <a:xfrm>
            <a:off x="329181" y="5387754"/>
            <a:ext cx="3008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Bridge road brewers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1918 Bistro &amp; Grill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Vivo bar and Grill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Lake house restaurants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560B5-34EF-4A30-90FF-FBC6B38A11F4}"/>
              </a:ext>
            </a:extLst>
          </p:cNvPr>
          <p:cNvSpPr txBox="1"/>
          <p:nvPr/>
        </p:nvSpPr>
        <p:spPr>
          <a:xfrm>
            <a:off x="3246782" y="5404260"/>
            <a:ext cx="2696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Al’frank</a:t>
            </a: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cookies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Fratini</a:t>
            </a: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 trattoria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sizzle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Butter boutique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C9787-E677-4406-AC1D-DED3825A5566}"/>
              </a:ext>
            </a:extLst>
          </p:cNvPr>
          <p:cNvSpPr txBox="1"/>
          <p:nvPr/>
        </p:nvSpPr>
        <p:spPr>
          <a:xfrm>
            <a:off x="5485933" y="5398683"/>
            <a:ext cx="2644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Cut by wolf gang puck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Simply strawberries by </a:t>
            </a:r>
            <a:r>
              <a:rPr lang="en-IN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jagro</a:t>
            </a:r>
            <a:endParaRPr lang="en-IN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C60C19-4F0C-43F0-84A9-17E02567AE95}"/>
              </a:ext>
            </a:extLst>
          </p:cNvPr>
          <p:cNvSpPr txBox="1"/>
          <p:nvPr/>
        </p:nvSpPr>
        <p:spPr>
          <a:xfrm>
            <a:off x="5581545" y="2999202"/>
            <a:ext cx="5327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Restaurants with medium competition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45FBF2-3E6A-4CD1-A407-B6ACF58DDCA6}"/>
              </a:ext>
            </a:extLst>
          </p:cNvPr>
          <p:cNvSpPr txBox="1"/>
          <p:nvPr/>
        </p:nvSpPr>
        <p:spPr>
          <a:xfrm>
            <a:off x="4086963" y="3500396"/>
            <a:ext cx="23141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Anchors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Bespoke Harvest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White bull Hotel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964455-E57D-436C-988B-7FEC39338156}"/>
              </a:ext>
            </a:extLst>
          </p:cNvPr>
          <p:cNvSpPr txBox="1"/>
          <p:nvPr/>
        </p:nvSpPr>
        <p:spPr>
          <a:xfrm>
            <a:off x="6685176" y="3517423"/>
            <a:ext cx="2286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Tokyo sushi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Jaan</a:t>
            </a:r>
            <a:endParaRPr lang="en-IN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Calony</a:t>
            </a:r>
            <a:endParaRPr lang="en-IN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Artistry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8D4252-0238-44C6-BDE0-A3614C5A9E77}"/>
              </a:ext>
            </a:extLst>
          </p:cNvPr>
          <p:cNvSpPr txBox="1"/>
          <p:nvPr/>
        </p:nvSpPr>
        <p:spPr>
          <a:xfrm>
            <a:off x="8971177" y="3460867"/>
            <a:ext cx="27962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Cafe </a:t>
            </a:r>
            <a:r>
              <a:rPr lang="en-IN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shaze</a:t>
            </a:r>
            <a:endParaRPr lang="en-IN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CIOCONAT Lounge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Paddington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Malay restaurant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4598B6-DACC-46D8-A286-B6BE6D36AF4A}"/>
              </a:ext>
            </a:extLst>
          </p:cNvPr>
          <p:cNvSpPr txBox="1"/>
          <p:nvPr/>
        </p:nvSpPr>
        <p:spPr>
          <a:xfrm>
            <a:off x="925995" y="1078566"/>
            <a:ext cx="48370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Restaurants with less competition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EC0E34-ACBC-405B-9862-4A4C5331095D}"/>
              </a:ext>
            </a:extLst>
          </p:cNvPr>
          <p:cNvSpPr txBox="1"/>
          <p:nvPr/>
        </p:nvSpPr>
        <p:spPr>
          <a:xfrm>
            <a:off x="510209" y="1524175"/>
            <a:ext cx="2292626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 buffet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Pier 70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Poets cafe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52E562-C443-41F3-834A-2951BEAC5DD2}"/>
              </a:ext>
            </a:extLst>
          </p:cNvPr>
          <p:cNvSpPr txBox="1"/>
          <p:nvPr/>
        </p:nvSpPr>
        <p:spPr>
          <a:xfrm>
            <a:off x="2802835" y="1510436"/>
            <a:ext cx="3346175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Consort restaurant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Makansutra</a:t>
            </a: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guttons</a:t>
            </a: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Indian elite Restaurant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1A92CB-771E-41C0-AC2A-2F77AF496725}"/>
              </a:ext>
            </a:extLst>
          </p:cNvPr>
          <p:cNvSpPr txBox="1"/>
          <p:nvPr/>
        </p:nvSpPr>
        <p:spPr>
          <a:xfrm>
            <a:off x="6294576" y="1569669"/>
            <a:ext cx="183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Queens cafe</a:t>
            </a:r>
          </a:p>
        </p:txBody>
      </p:sp>
    </p:spTree>
    <p:extLst>
      <p:ext uri="{BB962C8B-B14F-4D97-AF65-F5344CB8AC3E}">
        <p14:creationId xmlns:p14="http://schemas.microsoft.com/office/powerpoint/2010/main" val="660084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341853-A32F-468A-B8CA-83F6BD59502A}"/>
              </a:ext>
            </a:extLst>
          </p:cNvPr>
          <p:cNvSpPr txBox="1"/>
          <p:nvPr/>
        </p:nvSpPr>
        <p:spPr>
          <a:xfrm>
            <a:off x="0" y="203157"/>
            <a:ext cx="12191999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accent3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Cuisines with high Ratings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365F4-96DB-47F4-8D08-0AD91A150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32365" y="1000539"/>
            <a:ext cx="4848820" cy="53538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A0E0BB-03A2-4478-AD38-646A000A2410}"/>
              </a:ext>
            </a:extLst>
          </p:cNvPr>
          <p:cNvSpPr txBox="1"/>
          <p:nvPr/>
        </p:nvSpPr>
        <p:spPr>
          <a:xfrm>
            <a:off x="7977809" y="2385391"/>
            <a:ext cx="27697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Pizza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 food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Mediterranean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Café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 food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American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Steak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Deserts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 Australian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72DA6F-51C4-4A8D-B6EA-F097499E738D}"/>
              </a:ext>
            </a:extLst>
          </p:cNvPr>
          <p:cNvSpPr txBox="1"/>
          <p:nvPr/>
        </p:nvSpPr>
        <p:spPr>
          <a:xfrm>
            <a:off x="7633252" y="1987826"/>
            <a:ext cx="173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E993D4-2684-4632-914E-872EA4122CEF}"/>
              </a:ext>
            </a:extLst>
          </p:cNvPr>
          <p:cNvSpPr txBox="1"/>
          <p:nvPr/>
        </p:nvSpPr>
        <p:spPr>
          <a:xfrm>
            <a:off x="1588783" y="1613118"/>
            <a:ext cx="394914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 with high ratings among suggested countries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99BBC05-43C0-4228-8A82-17B81BFE4B20}"/>
              </a:ext>
            </a:extLst>
          </p:cNvPr>
          <p:cNvSpPr/>
          <p:nvPr/>
        </p:nvSpPr>
        <p:spPr>
          <a:xfrm>
            <a:off x="5188966" y="3429000"/>
            <a:ext cx="1220677" cy="3578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9E13BB-F5AD-40DF-BB5E-B139C6FA5B94}"/>
              </a:ext>
            </a:extLst>
          </p:cNvPr>
          <p:cNvSpPr txBox="1"/>
          <p:nvPr/>
        </p:nvSpPr>
        <p:spPr>
          <a:xfrm>
            <a:off x="1484245" y="4416062"/>
            <a:ext cx="37753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top rated cuisines Sea food, Italian, Pizza</a:t>
            </a:r>
            <a:r>
              <a:rPr lang="en-IN" sz="28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627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3029DC-6025-4074-9D4D-37883FEDDA29}"/>
              </a:ext>
            </a:extLst>
          </p:cNvPr>
          <p:cNvSpPr txBox="1"/>
          <p:nvPr/>
        </p:nvSpPr>
        <p:spPr>
          <a:xfrm>
            <a:off x="0" y="291547"/>
            <a:ext cx="12191999" cy="58477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Delivery &amp; Table Booking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21A0A07-61B6-4C61-B582-4915BC76B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224292"/>
              </p:ext>
            </p:extLst>
          </p:nvPr>
        </p:nvGraphicFramePr>
        <p:xfrm>
          <a:off x="348873" y="1222615"/>
          <a:ext cx="5637764" cy="2206385"/>
        </p:xfrm>
        <a:graphic>
          <a:graphicData uri="http://schemas.openxmlformats.org/drawingml/2006/table">
            <a:tbl>
              <a:tblPr/>
              <a:tblGrid>
                <a:gridCol w="1654561">
                  <a:extLst>
                    <a:ext uri="{9D8B030D-6E8A-4147-A177-3AD203B41FA5}">
                      <a16:colId xmlns:a16="http://schemas.microsoft.com/office/drawing/2014/main" val="3736998930"/>
                    </a:ext>
                  </a:extLst>
                </a:gridCol>
                <a:gridCol w="2063095">
                  <a:extLst>
                    <a:ext uri="{9D8B030D-6E8A-4147-A177-3AD203B41FA5}">
                      <a16:colId xmlns:a16="http://schemas.microsoft.com/office/drawing/2014/main" val="601532664"/>
                    </a:ext>
                  </a:extLst>
                </a:gridCol>
                <a:gridCol w="1920108">
                  <a:extLst>
                    <a:ext uri="{9D8B030D-6E8A-4147-A177-3AD203B41FA5}">
                      <a16:colId xmlns:a16="http://schemas.microsoft.com/office/drawing/2014/main" val="3371776260"/>
                    </a:ext>
                  </a:extLst>
                </a:gridCol>
              </a:tblGrid>
              <a:tr h="4412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  Country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Table booking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Online Delivery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339964"/>
                  </a:ext>
                </a:extLst>
              </a:tr>
              <a:tr h="4412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Australia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457732"/>
                  </a:ext>
                </a:extLst>
              </a:tr>
              <a:tr h="4412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Canada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232318"/>
                  </a:ext>
                </a:extLst>
              </a:tr>
              <a:tr h="4412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Singapore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335806"/>
                  </a:ext>
                </a:extLst>
              </a:tr>
              <a:tr h="4412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IN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Srilanka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0257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BA35991-6368-4E4B-BE50-EC5BA932FB21}"/>
              </a:ext>
            </a:extLst>
          </p:cNvPr>
          <p:cNvSpPr txBox="1"/>
          <p:nvPr/>
        </p:nvSpPr>
        <p:spPr>
          <a:xfrm>
            <a:off x="234165" y="3775293"/>
            <a:ext cx="7659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chemeClr val="accent1">
                    <a:lumMod val="50000"/>
                  </a:schemeClr>
                </a:solidFill>
                <a:effectLst/>
              </a:rPr>
              <a:t>The recommended countries currently do not provide online delivery and table booking services</a:t>
            </a:r>
            <a:endParaRPr lang="en-IN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773722-4739-4075-93B2-38EBED895545}"/>
              </a:ext>
            </a:extLst>
          </p:cNvPr>
          <p:cNvSpPr txBox="1"/>
          <p:nvPr/>
        </p:nvSpPr>
        <p:spPr>
          <a:xfrm>
            <a:off x="234165" y="4839909"/>
            <a:ext cx="70501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50000"/>
                  </a:schemeClr>
                </a:solidFill>
              </a:rPr>
              <a:t>Upon entering the market, we can distinguish our brand by providing these services and incorporating a modest convenience fee.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4816301-5C92-4BB0-B038-AA311691E2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1901414"/>
              </p:ext>
            </p:extLst>
          </p:nvPr>
        </p:nvGraphicFramePr>
        <p:xfrm>
          <a:off x="8470148" y="1222615"/>
          <a:ext cx="3197626" cy="19699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2A3E37F-C123-4AB5-A087-B5751E31A8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7161648"/>
              </p:ext>
            </p:extLst>
          </p:nvPr>
        </p:nvGraphicFramePr>
        <p:xfrm>
          <a:off x="8470147" y="3538864"/>
          <a:ext cx="3197625" cy="20965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4097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9A01F-BF6C-476C-80BD-7238DFB32B59}"/>
              </a:ext>
            </a:extLst>
          </p:cNvPr>
          <p:cNvSpPr txBox="1"/>
          <p:nvPr/>
        </p:nvSpPr>
        <p:spPr>
          <a:xfrm>
            <a:off x="0" y="157697"/>
            <a:ext cx="12192000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Restaurants based on Price range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538CF8-22F8-4406-8CF9-0D356AD63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7383364"/>
              </p:ext>
            </p:extLst>
          </p:nvPr>
        </p:nvGraphicFramePr>
        <p:xfrm>
          <a:off x="3148870" y="1175935"/>
          <a:ext cx="6175513" cy="2236200"/>
        </p:xfrm>
        <a:graphic>
          <a:graphicData uri="http://schemas.openxmlformats.org/drawingml/2006/table">
            <a:tbl>
              <a:tblPr/>
              <a:tblGrid>
                <a:gridCol w="2393878">
                  <a:extLst>
                    <a:ext uri="{9D8B030D-6E8A-4147-A177-3AD203B41FA5}">
                      <a16:colId xmlns:a16="http://schemas.microsoft.com/office/drawing/2014/main" val="3761654089"/>
                    </a:ext>
                  </a:extLst>
                </a:gridCol>
                <a:gridCol w="3781635">
                  <a:extLst>
                    <a:ext uri="{9D8B030D-6E8A-4147-A177-3AD203B41FA5}">
                      <a16:colId xmlns:a16="http://schemas.microsoft.com/office/drawing/2014/main" val="580012036"/>
                    </a:ext>
                  </a:extLst>
                </a:gridCol>
              </a:tblGrid>
              <a:tr h="447240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Labels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RestaurantID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7316620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6764044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633721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940669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977202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07C1F70-4451-412B-B963-E5C1EFB516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5278929"/>
              </p:ext>
            </p:extLst>
          </p:nvPr>
        </p:nvGraphicFramePr>
        <p:xfrm>
          <a:off x="7480852" y="379390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8B0A159-303B-443F-90B5-F0864013E65D}"/>
              </a:ext>
            </a:extLst>
          </p:cNvPr>
          <p:cNvSpPr txBox="1"/>
          <p:nvPr/>
        </p:nvSpPr>
        <p:spPr>
          <a:xfrm>
            <a:off x="0" y="3793906"/>
            <a:ext cx="7480852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There are 9551 number of restaurants in which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5E6A14-0CC4-47FD-B659-44BF823C4047}"/>
              </a:ext>
            </a:extLst>
          </p:cNvPr>
          <p:cNvSpPr txBox="1"/>
          <p:nvPr/>
        </p:nvSpPr>
        <p:spPr>
          <a:xfrm>
            <a:off x="781877" y="4267199"/>
            <a:ext cx="5738192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4444 number of restaurants in the range of 1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3113 number of restaurants in the range of 2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1408 number of restaurants in the range of 3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586 number of restaurants in the range of 4</a:t>
            </a:r>
          </a:p>
        </p:txBody>
      </p:sp>
    </p:spTree>
    <p:extLst>
      <p:ext uri="{BB962C8B-B14F-4D97-AF65-F5344CB8AC3E}">
        <p14:creationId xmlns:p14="http://schemas.microsoft.com/office/powerpoint/2010/main" val="2072328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70000">
              <a:srgbClr val="A2B9E2"/>
            </a:gs>
            <a:gs pos="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18720C-5211-4489-91C8-C0BCD601C9C8}"/>
              </a:ext>
            </a:extLst>
          </p:cNvPr>
          <p:cNvSpPr txBox="1"/>
          <p:nvPr/>
        </p:nvSpPr>
        <p:spPr>
          <a:xfrm>
            <a:off x="1" y="280810"/>
            <a:ext cx="12192000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accent3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DASHBOARD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34C38E-E565-878E-6DA8-FBA53829E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6443"/>
            <a:ext cx="12192000" cy="569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5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D5ED2-6942-A434-9C4A-903D9F1F8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638052"/>
          </a:xfrm>
          <a:solidFill>
            <a:schemeClr val="accent2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A5F8D-761F-50B4-8460-AE1F7EFD7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3997"/>
            <a:ext cx="10515600" cy="4942966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ea typeface="Roboto" panose="02000000000000000000" pitchFamily="2" charset="0"/>
                <a:cs typeface="Roboto" panose="02000000000000000000" pitchFamily="2" charset="0"/>
              </a:rPr>
              <a:t>The analysis on dataset shows countries having the greater number of restaurants, and the services provided by restaurants in different countries and cities like online delivery and table booking.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endParaRPr lang="en-US" sz="2800" dirty="0">
              <a:effectLst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ea typeface="Roboto" panose="02000000000000000000" pitchFamily="2" charset="0"/>
                <a:cs typeface="Roboto" panose="02000000000000000000" pitchFamily="2" charset="0"/>
              </a:rPr>
              <a:t>We identified the most popular cuisines in the area based on the number of restaurants and user ratings.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ea typeface="Roboto" panose="02000000000000000000" pitchFamily="2" charset="0"/>
                <a:cs typeface="Roboto" panose="02000000000000000000" pitchFamily="2" charset="0"/>
              </a:rPr>
              <a:t>We examined the correlation between restaurant pricing and customer ratings and found out that the correlation in 0.31 which means restaurant pricing and customer ratings are loosely correlated.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endParaRPr lang="en-US" sz="2800" dirty="0">
              <a:effectLst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ea typeface="Roboto" panose="02000000000000000000" pitchFamily="2" charset="0"/>
                <a:cs typeface="Roboto" panose="02000000000000000000" pitchFamily="2" charset="0"/>
              </a:rPr>
              <a:t>To sum up, Zomato restaurant data research may provide a thorough grasp of the regional eating scene, empowering businesses and other stakeholders to improve consumer experiences, make wise decisions, and take advantage of new trends.</a:t>
            </a:r>
            <a:endParaRPr lang="en-US" sz="2800" dirty="0">
              <a:effectLst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US" dirty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309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AEB483-CB54-460A-810D-13E4367BFD79}"/>
              </a:ext>
            </a:extLst>
          </p:cNvPr>
          <p:cNvSpPr txBox="1"/>
          <p:nvPr/>
        </p:nvSpPr>
        <p:spPr>
          <a:xfrm>
            <a:off x="4800600" y="1856839"/>
            <a:ext cx="431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8000" b="1" dirty="0">
                <a:solidFill>
                  <a:schemeClr val="accent1">
                    <a:lumMod val="50000"/>
                  </a:schemeClr>
                </a:solidFill>
                <a:latin typeface="Algerian" panose="04020705040A02060702" pitchFamily="82" charset="0"/>
              </a:rPr>
              <a:t>Thank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A9CD37-9DDA-459A-86F4-0457C445C739}"/>
              </a:ext>
            </a:extLst>
          </p:cNvPr>
          <p:cNvSpPr txBox="1"/>
          <p:nvPr/>
        </p:nvSpPr>
        <p:spPr>
          <a:xfrm>
            <a:off x="5473700" y="3180278"/>
            <a:ext cx="330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b="1" dirty="0">
                <a:solidFill>
                  <a:schemeClr val="accent1">
                    <a:lumMod val="50000"/>
                  </a:schemeClr>
                </a:solidFill>
                <a:latin typeface="Algerian" panose="04020705040A02060702" pitchFamily="82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131219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ACACC-44F8-E120-6A0A-A67023C48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611419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3B2B9-8D0F-0470-8459-840D06E99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820" y="1384917"/>
            <a:ext cx="6134469" cy="44210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u="none" strike="noStrike" dirty="0">
                <a:solidFill>
                  <a:schemeClr val="bg1">
                    <a:lumMod val="95000"/>
                  </a:schemeClr>
                </a:solidFill>
                <a:effectLst/>
              </a:rPr>
              <a:t>You are hired as a consultant data analyst by </a:t>
            </a:r>
            <a:r>
              <a:rPr lang="en-US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</a:rPr>
              <a:t>zomato</a:t>
            </a:r>
            <a:r>
              <a:rPr lang="en-US" b="0" i="0" u="none" strike="noStrike" dirty="0">
                <a:solidFill>
                  <a:schemeClr val="bg1">
                    <a:lumMod val="95000"/>
                  </a:schemeClr>
                </a:solidFill>
                <a:effectLst/>
              </a:rPr>
              <a:t> where the team is looking for expansion and</a:t>
            </a:r>
            <a:r>
              <a:rPr lang="en-US" b="1" i="0" u="none" strike="noStrike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i="0" u="none" strike="noStrike" dirty="0">
                <a:solidFill>
                  <a:schemeClr val="bg1">
                    <a:lumMod val="95000"/>
                  </a:schemeClr>
                </a:solidFill>
                <a:effectLst/>
              </a:rPr>
              <a:t>opening restaurants. Your task is to come up with strategies/suggestions about opening newer restaurants.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8572DE-95BE-50F1-2A59-045F86C42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89" y="976544"/>
            <a:ext cx="5826711" cy="44210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45FDE0-E62A-3BE5-6D56-7D82682EB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38" y="4206998"/>
            <a:ext cx="3195175" cy="220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18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C612D-BA07-94FB-FA6E-B15F3F796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771217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32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Lato" panose="020F0502020204030203" pitchFamily="34" charset="0"/>
              </a:rPr>
              <a:t>The image below displays details about Zomato Sales Performance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B6A1CE-2346-5E95-8466-F3EF516DA8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71349"/>
            <a:ext cx="12192000" cy="528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12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97BF97-115F-CE50-E20D-4A3CFC9F34E6}"/>
              </a:ext>
            </a:extLst>
          </p:cNvPr>
          <p:cNvSpPr txBox="1"/>
          <p:nvPr/>
        </p:nvSpPr>
        <p:spPr>
          <a:xfrm>
            <a:off x="0" y="248575"/>
            <a:ext cx="12192000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COLUMN DESCRIPTION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769EB2-0F6D-E958-C027-CC6D2624EDE2}"/>
              </a:ext>
            </a:extLst>
          </p:cNvPr>
          <p:cNvSpPr txBox="1"/>
          <p:nvPr/>
        </p:nvSpPr>
        <p:spPr>
          <a:xfrm>
            <a:off x="437965" y="1138990"/>
            <a:ext cx="551895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Restaurant ID: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Unique identifier for each restaurant.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Restaurant Name: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The name of the restaurant.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 err="1">
                <a:effectLst/>
                <a:latin typeface="Lato" panose="020F0502020204030203" pitchFamily="34" charset="0"/>
              </a:rPr>
              <a:t>CountryCode</a:t>
            </a: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Country code of the location where the restaurant is situated.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City: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The city where the restaurant is located.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Address: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The specific address of the restaurant.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Locality: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The locality or neighborhood where the restaurant is situated.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Locality Verbose: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Detailed information about the locality.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Longitude: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The geographical longitude coordinate of the restaurant.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Latitude: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The geographical latitude coordinate of the restaurant.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Cuisines: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The type of cuisine offered by the restaurant.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effectLst/>
                <a:latin typeface="Lato" panose="020F0502020204030203" pitchFamily="34" charset="0"/>
              </a:rPr>
              <a:t>Currency: </a:t>
            </a:r>
            <a:r>
              <a:rPr lang="en-US" sz="1800" b="0" i="0" u="none" strike="noStrike" dirty="0">
                <a:effectLst/>
                <a:latin typeface="Lato" panose="020F0502020204030203" pitchFamily="34" charset="0"/>
              </a:rPr>
              <a:t>The currency used for transactions in the restaurant.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2A3C05-F558-F801-FE1C-A36BC5353B33}"/>
              </a:ext>
            </a:extLst>
          </p:cNvPr>
          <p:cNvSpPr txBox="1"/>
          <p:nvPr/>
        </p:nvSpPr>
        <p:spPr>
          <a:xfrm>
            <a:off x="6235085" y="1138990"/>
            <a:ext cx="562252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Has_Table_booking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Indicates whether the restaurant has a table booking option (Yes/No).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Has_Online_delivery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Indicates whether the restaurant offers online delivery (Yes/No).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Is_delivering_now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Indicates whether the restaurant is currently delivering (Yes/No).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Switch_to_order_menu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Indicates whether users can switch to the order menu (Yes/No).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Price_range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A numeric value indicating the price range category of the restaurant.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Votes: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The number of votes or ratings/(feedback) received by the restaurant.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Average_Cost_for_two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The average cost for two people dining at the restaurant.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Rating: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The overall rating of the restaurant is based on user reviews.</a:t>
            </a:r>
          </a:p>
          <a:p>
            <a:pPr marL="285750" indent="-285750" rtl="0" fontAlgn="base"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Datekey_opening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The date when the restaurant was opened.</a:t>
            </a:r>
          </a:p>
        </p:txBody>
      </p:sp>
    </p:spTree>
    <p:extLst>
      <p:ext uri="{BB962C8B-B14F-4D97-AF65-F5344CB8AC3E}">
        <p14:creationId xmlns:p14="http://schemas.microsoft.com/office/powerpoint/2010/main" val="1415940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61D6D0-9FD6-41D8-87C1-1A58E80EF8F9}"/>
              </a:ext>
            </a:extLst>
          </p:cNvPr>
          <p:cNvSpPr txBox="1"/>
          <p:nvPr/>
        </p:nvSpPr>
        <p:spPr>
          <a:xfrm>
            <a:off x="1" y="753792"/>
            <a:ext cx="12192000" cy="646331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3">
                    <a:lumMod val="20000"/>
                    <a:lumOff val="80000"/>
                  </a:schemeClr>
                </a:solidFill>
              </a:rPr>
              <a:t>ANALYS</a:t>
            </a:r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3">
                    <a:lumMod val="20000"/>
                    <a:lumOff val="80000"/>
                  </a:schemeClr>
                </a:solidFill>
              </a:rPr>
              <a:t>IS FOR OPENING NEW RESTAURANTS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59E2AF-9F8B-4F01-AA76-FF86112EA14D}"/>
              </a:ext>
            </a:extLst>
          </p:cNvPr>
          <p:cNvSpPr txBox="1"/>
          <p:nvPr/>
        </p:nvSpPr>
        <p:spPr>
          <a:xfrm>
            <a:off x="980661" y="1758938"/>
            <a:ext cx="106812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Countries suitable for  opening new restaurants with less competition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658003-933A-466A-907E-951BD2E9C52B}"/>
              </a:ext>
            </a:extLst>
          </p:cNvPr>
          <p:cNvSpPr txBox="1"/>
          <p:nvPr/>
        </p:nvSpPr>
        <p:spPr>
          <a:xfrm>
            <a:off x="980661" y="2220603"/>
            <a:ext cx="72489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Cities suitable for opening new restaurants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8100FE-C76F-47B3-84F6-C9539F0332A5}"/>
              </a:ext>
            </a:extLst>
          </p:cNvPr>
          <p:cNvSpPr txBox="1"/>
          <p:nvPr/>
        </p:nvSpPr>
        <p:spPr>
          <a:xfrm>
            <a:off x="980661" y="2662587"/>
            <a:ext cx="82753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Expenditure on food for the suggested countries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9CF129-8D96-4B00-B73D-415B05473AAE}"/>
              </a:ext>
            </a:extLst>
          </p:cNvPr>
          <p:cNvSpPr txBox="1"/>
          <p:nvPr/>
        </p:nvSpPr>
        <p:spPr>
          <a:xfrm>
            <a:off x="980661" y="3124252"/>
            <a:ext cx="74050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 ratings for the suggested countries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4F25D6-A666-4376-B935-2576BFC09585}"/>
              </a:ext>
            </a:extLst>
          </p:cNvPr>
          <p:cNvSpPr txBox="1"/>
          <p:nvPr/>
        </p:nvSpPr>
        <p:spPr>
          <a:xfrm>
            <a:off x="980661" y="3585917"/>
            <a:ext cx="794704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Competitor Analysis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 to be focused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delivery and table booking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Restaurants distributed based on price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 board</a:t>
            </a:r>
          </a:p>
        </p:txBody>
      </p:sp>
    </p:spTree>
    <p:extLst>
      <p:ext uri="{BB962C8B-B14F-4D97-AF65-F5344CB8AC3E}">
        <p14:creationId xmlns:p14="http://schemas.microsoft.com/office/powerpoint/2010/main" val="28985349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B0B9F0-BC37-4A78-A057-09E2B311B43F}"/>
              </a:ext>
            </a:extLst>
          </p:cNvPr>
          <p:cNvSpPr/>
          <p:nvPr/>
        </p:nvSpPr>
        <p:spPr>
          <a:xfrm>
            <a:off x="0" y="195589"/>
            <a:ext cx="12192000" cy="518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SUGGESTED COUNTRIES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5B4D75-D12C-4280-BC82-0EB97C6F5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986404" y="916136"/>
            <a:ext cx="1440002" cy="900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84A0C-03A5-4666-B7D1-81854A8FB6BD}"/>
              </a:ext>
            </a:extLst>
          </p:cNvPr>
          <p:cNvSpPr/>
          <p:nvPr/>
        </p:nvSpPr>
        <p:spPr>
          <a:xfrm>
            <a:off x="1986405" y="1970389"/>
            <a:ext cx="1440002" cy="30597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AUSTRALIA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470C50-7CC6-4D22-9C5F-E8963B955B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557514" y="859713"/>
            <a:ext cx="1826658" cy="111067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670F23A-130E-4D39-BC34-F0CDAAA53970}"/>
              </a:ext>
            </a:extLst>
          </p:cNvPr>
          <p:cNvSpPr/>
          <p:nvPr/>
        </p:nvSpPr>
        <p:spPr>
          <a:xfrm>
            <a:off x="3639845" y="1978261"/>
            <a:ext cx="1600120" cy="2906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CANADA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A7F2C5-092C-4527-85BD-37591BBDD7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948468" y="950791"/>
            <a:ext cx="1475973" cy="86317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302D573-1500-4790-BDAF-22373B1DD092}"/>
              </a:ext>
            </a:extLst>
          </p:cNvPr>
          <p:cNvSpPr/>
          <p:nvPr/>
        </p:nvSpPr>
        <p:spPr>
          <a:xfrm>
            <a:off x="6948468" y="1985741"/>
            <a:ext cx="1475973" cy="29062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SINGAPORE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B91F6C6-3BBF-46B8-833D-FBFF4367F3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472213" y="952958"/>
            <a:ext cx="1247574" cy="86317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16E0F6-CEFE-431D-A6B6-D461C6210AAA}"/>
              </a:ext>
            </a:extLst>
          </p:cNvPr>
          <p:cNvSpPr/>
          <p:nvPr/>
        </p:nvSpPr>
        <p:spPr>
          <a:xfrm>
            <a:off x="5459787" y="1985742"/>
            <a:ext cx="1260000" cy="2906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SRILANKA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67324A-6731-4880-B0DC-1DBD5E652CFA}"/>
              </a:ext>
            </a:extLst>
          </p:cNvPr>
          <p:cNvSpPr txBox="1"/>
          <p:nvPr/>
        </p:nvSpPr>
        <p:spPr>
          <a:xfrm>
            <a:off x="5009434" y="2613349"/>
            <a:ext cx="7182566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Two factors considered in the selection of countries are :</a:t>
            </a:r>
          </a:p>
        </p:txBody>
      </p:sp>
      <p:sp>
        <p:nvSpPr>
          <p:cNvPr id="26" name="Rectangle 1">
            <a:extLst>
              <a:ext uri="{FF2B5EF4-FFF2-40B4-BE49-F238E27FC236}">
                <a16:creationId xmlns:a16="http://schemas.microsoft.com/office/drawing/2014/main" id="{F59953FE-3555-429E-A653-F593174AB9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8726" y="3050503"/>
            <a:ext cx="588186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 defTabSz="914400">
              <a:buFont typeface="+mj-lt"/>
              <a:buAutoNum type="arabicPeriod"/>
            </a:pPr>
            <a:r>
              <a:rPr kumimoji="0" lang="en-US" altLang="en-US" sz="2000" i="0" u="sng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+mn-lt"/>
                <a:cs typeface="Arial" panose="020B0604020202020204" pitchFamily="34" charset="0"/>
              </a:rPr>
              <a:t>Average rating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+mn-lt"/>
                <a:cs typeface="Arial" panose="020B0604020202020204" pitchFamily="34" charset="0"/>
              </a:rPr>
              <a:t>: Choosing countries with lower ratings is advantageous for opening new restaurants, as it suggests a dissatisfaction among people with the existing restaurants in those regions.</a:t>
            </a:r>
          </a:p>
          <a:p>
            <a:pPr marL="342900" indent="-342900" defTabSz="914400">
              <a:buFont typeface="+mj-lt"/>
              <a:buAutoNum type="arabicPeriod"/>
            </a:pP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  <a:latin typeface="+mn-lt"/>
                <a:cs typeface="Arial" panose="020B0604020202020204" pitchFamily="34" charset="0"/>
              </a:rPr>
              <a:t>Less number restaurants leads less competition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+mn-lt"/>
              <a:cs typeface="Arial" panose="020B0604020202020204" pitchFamily="34" charset="0"/>
            </a:endParaRPr>
          </a:p>
          <a:p>
            <a:pPr marL="342900" indent="-342900" defTabSz="914400">
              <a:buFont typeface="+mj-lt"/>
              <a:buAutoNum type="arabicPeriod"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+mn-lt"/>
                <a:cs typeface="Arial" panose="020B0604020202020204" pitchFamily="34" charset="0"/>
              </a:rPr>
            </a:b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+mn-lt"/>
              <a:cs typeface="Arial" panose="020B060402020202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7D11349-7070-2432-AF4D-E712352778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5616129"/>
              </p:ext>
            </p:extLst>
          </p:nvPr>
        </p:nvGraphicFramePr>
        <p:xfrm>
          <a:off x="497682" y="2613349"/>
          <a:ext cx="4521633" cy="35844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964031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835228-0FF3-4B7C-9D72-F8C23A9580F2}"/>
              </a:ext>
            </a:extLst>
          </p:cNvPr>
          <p:cNvSpPr txBox="1"/>
          <p:nvPr/>
        </p:nvSpPr>
        <p:spPr>
          <a:xfrm>
            <a:off x="0" y="256907"/>
            <a:ext cx="12192000" cy="58477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>
                    <a:lumMod val="95000"/>
                  </a:schemeClr>
                </a:solidFill>
                <a:cs typeface="Arial" panose="020B0604020202020204" pitchFamily="34" charset="0"/>
              </a:rPr>
              <a:t>                                    CITIES IN SUGGESTED COUNTRIES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A90F024-AAC8-442A-903E-2441DA7C7A30}"/>
              </a:ext>
            </a:extLst>
          </p:cNvPr>
          <p:cNvSpPr/>
          <p:nvPr/>
        </p:nvSpPr>
        <p:spPr>
          <a:xfrm>
            <a:off x="364418" y="1355248"/>
            <a:ext cx="2831582" cy="393252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D07C3A-0513-4F90-80B5-AB62FB0C48E6}"/>
              </a:ext>
            </a:extLst>
          </p:cNvPr>
          <p:cNvSpPr txBox="1"/>
          <p:nvPr/>
        </p:nvSpPr>
        <p:spPr>
          <a:xfrm>
            <a:off x="908639" y="1687094"/>
            <a:ext cx="1953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64D0C-6876-4872-8D00-765E4136BCA0}"/>
              </a:ext>
            </a:extLst>
          </p:cNvPr>
          <p:cNvSpPr txBox="1"/>
          <p:nvPr/>
        </p:nvSpPr>
        <p:spPr>
          <a:xfrm>
            <a:off x="889940" y="2770250"/>
            <a:ext cx="23938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b="1" dirty="0" err="1">
                <a:solidFill>
                  <a:schemeClr val="bg1">
                    <a:lumMod val="9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Aramidale</a:t>
            </a:r>
            <a:endParaRPr lang="en-IN" sz="1800" b="1" dirty="0">
              <a:solidFill>
                <a:schemeClr val="bg1">
                  <a:lumMod val="95000"/>
                </a:schemeClr>
              </a:solidFill>
              <a:effectLst/>
              <a:latin typeface="Lato" panose="020F050202020403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b="1" dirty="0">
                <a:solidFill>
                  <a:schemeClr val="bg1">
                    <a:lumMod val="9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Balingup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b="1" dirty="0">
                <a:solidFill>
                  <a:schemeClr val="bg1">
                    <a:lumMod val="9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Flaxton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b="1" dirty="0">
                <a:solidFill>
                  <a:schemeClr val="bg1">
                    <a:lumMod val="9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Macedon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b="1" dirty="0">
                <a:solidFill>
                  <a:schemeClr val="bg1">
                    <a:lumMod val="9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Mayfield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b="1" dirty="0" err="1">
                <a:solidFill>
                  <a:schemeClr val="bg1">
                    <a:lumMod val="9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Paynsville</a:t>
            </a:r>
            <a:endParaRPr lang="en-IN" b="1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b="1" dirty="0" err="1">
                <a:solidFill>
                  <a:schemeClr val="bg1">
                    <a:lumMod val="9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Penola</a:t>
            </a: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5897599-6F71-4B95-8971-0AAAD38C15B2}"/>
              </a:ext>
            </a:extLst>
          </p:cNvPr>
          <p:cNvSpPr/>
          <p:nvPr/>
        </p:nvSpPr>
        <p:spPr>
          <a:xfrm>
            <a:off x="3564581" y="1352222"/>
            <a:ext cx="2719179" cy="393252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endParaRPr lang="en-IN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E57EB6-ED1D-4A25-BBF7-C27DB96AF297}"/>
              </a:ext>
            </a:extLst>
          </p:cNvPr>
          <p:cNvSpPr txBox="1"/>
          <p:nvPr/>
        </p:nvSpPr>
        <p:spPr>
          <a:xfrm>
            <a:off x="4154751" y="1687094"/>
            <a:ext cx="1496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EA8EEA-6383-4727-BB7E-F784A2AD3803}"/>
              </a:ext>
            </a:extLst>
          </p:cNvPr>
          <p:cNvSpPr txBox="1"/>
          <p:nvPr/>
        </p:nvSpPr>
        <p:spPr>
          <a:xfrm>
            <a:off x="4237678" y="3278282"/>
            <a:ext cx="1419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</a:rPr>
              <a:t>Consort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</a:rPr>
              <a:t>Yorkton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F5A9E1A-F273-43AD-885F-5AC29D6E9530}"/>
              </a:ext>
            </a:extLst>
          </p:cNvPr>
          <p:cNvSpPr/>
          <p:nvPr/>
        </p:nvSpPr>
        <p:spPr>
          <a:xfrm>
            <a:off x="6678658" y="1352222"/>
            <a:ext cx="2261156" cy="393252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endParaRPr lang="en-IN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B36855-59B6-4EC3-B6AC-2824071C4451}"/>
              </a:ext>
            </a:extLst>
          </p:cNvPr>
          <p:cNvSpPr txBox="1"/>
          <p:nvPr/>
        </p:nvSpPr>
        <p:spPr>
          <a:xfrm>
            <a:off x="6447000" y="1687094"/>
            <a:ext cx="257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SINGAPORE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F5D3D3-A292-4491-A935-E46288E6446A}"/>
              </a:ext>
            </a:extLst>
          </p:cNvPr>
          <p:cNvSpPr txBox="1"/>
          <p:nvPr/>
        </p:nvSpPr>
        <p:spPr>
          <a:xfrm>
            <a:off x="6767262" y="3271171"/>
            <a:ext cx="1516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</a:rPr>
              <a:t>Singapore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FFB823C-D988-43F6-8D5D-8A123C5583AF}"/>
              </a:ext>
            </a:extLst>
          </p:cNvPr>
          <p:cNvSpPr/>
          <p:nvPr/>
        </p:nvSpPr>
        <p:spPr>
          <a:xfrm>
            <a:off x="9334711" y="1352221"/>
            <a:ext cx="2359864" cy="3932523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endParaRPr lang="en-IN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90C05E-DC65-47D4-BC6B-A01377A27A94}"/>
              </a:ext>
            </a:extLst>
          </p:cNvPr>
          <p:cNvSpPr txBox="1"/>
          <p:nvPr/>
        </p:nvSpPr>
        <p:spPr>
          <a:xfrm>
            <a:off x="9566370" y="1687094"/>
            <a:ext cx="1659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SRILANKA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B58FF8-D7FD-42D1-BC0A-0004C0C8A620}"/>
              </a:ext>
            </a:extLst>
          </p:cNvPr>
          <p:cNvSpPr txBox="1"/>
          <p:nvPr/>
        </p:nvSpPr>
        <p:spPr>
          <a:xfrm>
            <a:off x="9703292" y="3276560"/>
            <a:ext cx="1522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</a:rPr>
              <a:t>Colombo</a:t>
            </a:r>
          </a:p>
        </p:txBody>
      </p:sp>
    </p:spTree>
    <p:extLst>
      <p:ext uri="{BB962C8B-B14F-4D97-AF65-F5344CB8AC3E}">
        <p14:creationId xmlns:p14="http://schemas.microsoft.com/office/powerpoint/2010/main" val="4279394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034850F-DF08-4E91-BC77-2F123ECBBD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5257274"/>
              </p:ext>
            </p:extLst>
          </p:nvPr>
        </p:nvGraphicFramePr>
        <p:xfrm>
          <a:off x="1896733" y="3545805"/>
          <a:ext cx="7898295" cy="28950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5B1DC85-115C-4901-9E36-D7B154592F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7533059"/>
              </p:ext>
            </p:extLst>
          </p:nvPr>
        </p:nvGraphicFramePr>
        <p:xfrm>
          <a:off x="828453" y="1148834"/>
          <a:ext cx="7081551" cy="1926455"/>
        </p:xfrm>
        <a:graphic>
          <a:graphicData uri="http://schemas.openxmlformats.org/drawingml/2006/table">
            <a:tbl>
              <a:tblPr>
                <a:tableStyleId>{306799F8-075E-4A3A-A7F6-7FBC6576F1A4}</a:tableStyleId>
              </a:tblPr>
              <a:tblGrid>
                <a:gridCol w="1755994">
                  <a:extLst>
                    <a:ext uri="{9D8B030D-6E8A-4147-A177-3AD203B41FA5}">
                      <a16:colId xmlns:a16="http://schemas.microsoft.com/office/drawing/2014/main" val="3107954038"/>
                    </a:ext>
                  </a:extLst>
                </a:gridCol>
                <a:gridCol w="5325557">
                  <a:extLst>
                    <a:ext uri="{9D8B030D-6E8A-4147-A177-3AD203B41FA5}">
                      <a16:colId xmlns:a16="http://schemas.microsoft.com/office/drawing/2014/main" val="1640335052"/>
                    </a:ext>
                  </a:extLst>
                </a:gridCol>
              </a:tblGrid>
              <a:tr h="385291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 Country</a:t>
                      </a:r>
                      <a:endParaRPr lang="en-IN" sz="2400" b="1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Sum of </a:t>
                      </a:r>
                      <a:r>
                        <a:rPr lang="en-IN" sz="2400" b="1" u="none" strike="noStrike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Average_Cost_for_two_in_INR</a:t>
                      </a:r>
                      <a:endParaRPr lang="en-IN" sz="2400" b="1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461933421"/>
                  </a:ext>
                </a:extLst>
              </a:tr>
              <a:tr h="385291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 Australia</a:t>
                      </a:r>
                      <a:endParaRPr lang="en-IN" sz="2400" b="0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32281.3</a:t>
                      </a:r>
                      <a:endParaRPr lang="en-IN" sz="2400" b="0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493219961"/>
                  </a:ext>
                </a:extLst>
              </a:tr>
              <a:tr h="385291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 Canada</a:t>
                      </a:r>
                      <a:endParaRPr lang="en-IN" sz="2400" b="0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8992.9</a:t>
                      </a:r>
                      <a:endParaRPr lang="en-IN" sz="2400" b="0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694944397"/>
                  </a:ext>
                </a:extLst>
              </a:tr>
              <a:tr h="385291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 Singapore</a:t>
                      </a:r>
                      <a:endParaRPr lang="en-IN" sz="2400" b="0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194220.25</a:t>
                      </a:r>
                      <a:endParaRPr lang="en-IN" sz="2400" b="0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870517344"/>
                  </a:ext>
                </a:extLst>
              </a:tr>
              <a:tr h="385291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 Sri Lanka</a:t>
                      </a:r>
                      <a:endParaRPr lang="en-IN" sz="2400" b="0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 12350</a:t>
                      </a:r>
                      <a:endParaRPr lang="en-IN" sz="2400" b="0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272178836"/>
                  </a:ext>
                </a:extLst>
              </a:tr>
            </a:tbl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6011FBDD-4C19-CBA4-67DE-EE61C0832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6329"/>
            <a:ext cx="12192000" cy="56817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                           EXPENDITURE ON FOOD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EB8B36-2A7E-85AB-B31A-298F097D9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578" y="834500"/>
            <a:ext cx="4033421" cy="224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993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90000">
              <a:srgbClr val="A2B9E2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F00DFC-4D85-44DD-B42B-8671B3BD4867}"/>
              </a:ext>
            </a:extLst>
          </p:cNvPr>
          <p:cNvSpPr txBox="1"/>
          <p:nvPr/>
        </p:nvSpPr>
        <p:spPr>
          <a:xfrm>
            <a:off x="0" y="422952"/>
            <a:ext cx="12192000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3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         Average rating of restaurants in suggested countries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A4D7DB7-2AB0-47CC-9AA2-C27C46166F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112879"/>
              </p:ext>
            </p:extLst>
          </p:nvPr>
        </p:nvGraphicFramePr>
        <p:xfrm>
          <a:off x="967410" y="1565845"/>
          <a:ext cx="5128590" cy="2594010"/>
        </p:xfrm>
        <a:graphic>
          <a:graphicData uri="http://schemas.openxmlformats.org/drawingml/2006/table">
            <a:tbl>
              <a:tblPr/>
              <a:tblGrid>
                <a:gridCol w="2085626">
                  <a:extLst>
                    <a:ext uri="{9D8B030D-6E8A-4147-A177-3AD203B41FA5}">
                      <a16:colId xmlns:a16="http://schemas.microsoft.com/office/drawing/2014/main" val="1663282831"/>
                    </a:ext>
                  </a:extLst>
                </a:gridCol>
                <a:gridCol w="3042964">
                  <a:extLst>
                    <a:ext uri="{9D8B030D-6E8A-4147-A177-3AD203B41FA5}">
                      <a16:colId xmlns:a16="http://schemas.microsoft.com/office/drawing/2014/main" val="963236867"/>
                    </a:ext>
                  </a:extLst>
                </a:gridCol>
              </a:tblGrid>
              <a:tr h="518802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Country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Average of Rating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0182815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Australia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3.658333333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902282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Canada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3.575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761492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Singapore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3.575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5566568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Sri Lanka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3.87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/>
                      <a:lightRig rig="flood" dir="t"/>
                    </a:cell3D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86220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84CB854-B2A1-4432-8E13-494CE377ECD1}"/>
              </a:ext>
            </a:extLst>
          </p:cNvPr>
          <p:cNvSpPr txBox="1"/>
          <p:nvPr/>
        </p:nvSpPr>
        <p:spPr>
          <a:xfrm>
            <a:off x="6917636" y="1565845"/>
            <a:ext cx="39624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average rating in all the suggested countries is less than 4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analysing we can confirm that the customers are dissatisfied with restaurants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E27E0-DC38-4816-BE21-8FEDDB27466B}"/>
              </a:ext>
            </a:extLst>
          </p:cNvPr>
          <p:cNvSpPr txBox="1"/>
          <p:nvPr/>
        </p:nvSpPr>
        <p:spPr>
          <a:xfrm>
            <a:off x="853028" y="4500010"/>
            <a:ext cx="1126434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dirty="0">
                <a:solidFill>
                  <a:schemeClr val="bg1">
                    <a:lumMod val="95000"/>
                  </a:schemeClr>
                </a:solidFill>
                <a:effectLst/>
                <a:latin typeface="Söhne"/>
              </a:rPr>
              <a:t>Implementing innovative concepts, elevating service quality, and customizing offerings to align seamlessly with customer preferences, this proactive approach is designed to not only boost overall customer satisfaction but also secure a distinctive competitive advantage in the market.</a:t>
            </a:r>
            <a:endParaRPr lang="en-IN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784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859</TotalTime>
  <Words>972</Words>
  <Application>Microsoft Office PowerPoint</Application>
  <PresentationFormat>Widescreen</PresentationFormat>
  <Paragraphs>189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Algerian</vt:lpstr>
      <vt:lpstr>Arial</vt:lpstr>
      <vt:lpstr>Calibri</vt:lpstr>
      <vt:lpstr>Calibri Light</vt:lpstr>
      <vt:lpstr>Lato</vt:lpstr>
      <vt:lpstr>Roboto</vt:lpstr>
      <vt:lpstr>Söhne</vt:lpstr>
      <vt:lpstr>Wingdings</vt:lpstr>
      <vt:lpstr>Office Theme</vt:lpstr>
      <vt:lpstr>                          Zomato Restaurant Analysis</vt:lpstr>
      <vt:lpstr>PROBLEM STATEMENT</vt:lpstr>
      <vt:lpstr>The image below displays details about Zomato Sales Performance</vt:lpstr>
      <vt:lpstr>PowerPoint Presentation</vt:lpstr>
      <vt:lpstr>PowerPoint Presentation</vt:lpstr>
      <vt:lpstr>PowerPoint Presentation</vt:lpstr>
      <vt:lpstr>PowerPoint Presentation</vt:lpstr>
      <vt:lpstr>                                   EXPENDITURE ON FOOD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Zomato Data Analysis</dc:title>
  <dc:creator>mallesh honnappa</dc:creator>
  <cp:lastModifiedBy>Asus</cp:lastModifiedBy>
  <cp:revision>73</cp:revision>
  <dcterms:created xsi:type="dcterms:W3CDTF">2024-01-17T15:49:32Z</dcterms:created>
  <dcterms:modified xsi:type="dcterms:W3CDTF">2024-09-21T18:14:54Z</dcterms:modified>
</cp:coreProperties>
</file>

<file path=docProps/thumbnail.jpeg>
</file>